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86" r:id="rId3"/>
    <p:sldId id="312" r:id="rId4"/>
    <p:sldId id="319" r:id="rId5"/>
    <p:sldId id="314" r:id="rId6"/>
    <p:sldId id="318" r:id="rId7"/>
    <p:sldId id="321" r:id="rId8"/>
    <p:sldId id="313" r:id="rId9"/>
    <p:sldId id="320" r:id="rId10"/>
    <p:sldId id="284" r:id="rId11"/>
    <p:sldId id="278" r:id="rId12"/>
    <p:sldId id="299" r:id="rId13"/>
    <p:sldId id="277" r:id="rId14"/>
    <p:sldId id="316" r:id="rId15"/>
    <p:sldId id="317" r:id="rId16"/>
    <p:sldId id="323" r:id="rId17"/>
    <p:sldId id="322" r:id="rId18"/>
    <p:sldId id="327" r:id="rId19"/>
    <p:sldId id="325" r:id="rId20"/>
    <p:sldId id="326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0" autoAdjust="0"/>
    <p:restoredTop sz="91279" autoAdjust="0"/>
  </p:normalViewPr>
  <p:slideViewPr>
    <p:cSldViewPr snapToGrid="0">
      <p:cViewPr varScale="1">
        <p:scale>
          <a:sx n="105" d="100"/>
          <a:sy n="105" d="100"/>
        </p:scale>
        <p:origin x="106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C0E97-3126-4056-A6DD-813AC56DE7B0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2FC06-D999-4C42-92B8-C1667E982B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56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FC06-D999-4C42-92B8-C1667E982B20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1265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FC06-D999-4C42-92B8-C1667E982B2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40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FC06-D999-4C42-92B8-C1667E982B2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6775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4BC6A9C-D4D2-4563-AD30-12ABE45B6C68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3194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4BC6A9C-D4D2-4563-AD30-12ABE45B6C68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2226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4BC6A9C-D4D2-4563-AD30-12ABE45B6C68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5813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C6A9C-D4D2-4563-AD30-12ABE45B6C6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956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4BC6A9C-D4D2-4563-AD30-12ABE45B6C68}" type="slidenum">
              <a:rPr lang="pl-PL" smtClean="0"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250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FC06-D999-4C42-92B8-C1667E982B20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34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4BC6A9C-D4D2-4563-AD30-12ABE45B6C68}" type="slidenum">
              <a:rPr lang="pl-PL" smtClean="0"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8077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1" indent="0" algn="ctr">
              <a:buNone/>
              <a:defRPr sz="2000"/>
            </a:lvl2pPr>
            <a:lvl3pPr marL="914342" indent="0" algn="ctr">
              <a:buNone/>
              <a:defRPr sz="1801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8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0142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0479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2" y="170974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2" y="45894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42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814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4831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93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1" indent="0">
              <a:buNone/>
              <a:defRPr sz="2000" b="1"/>
            </a:lvl2pPr>
            <a:lvl3pPr marL="914342" indent="0">
              <a:buNone/>
              <a:defRPr sz="1801" b="1"/>
            </a:lvl3pPr>
            <a:lvl4pPr marL="1371514" indent="0">
              <a:buNone/>
              <a:defRPr sz="1600" b="1"/>
            </a:lvl4pPr>
            <a:lvl5pPr marL="1828686" indent="0">
              <a:buNone/>
              <a:defRPr sz="1600" b="1"/>
            </a:lvl5pPr>
            <a:lvl6pPr marL="2285858" indent="0">
              <a:buNone/>
              <a:defRPr sz="1600" b="1"/>
            </a:lvl6pPr>
            <a:lvl7pPr marL="2743029" indent="0">
              <a:buNone/>
              <a:defRPr sz="1600" b="1"/>
            </a:lvl7pPr>
            <a:lvl8pPr marL="3200200" indent="0">
              <a:buNone/>
              <a:defRPr sz="1600" b="1"/>
            </a:lvl8pPr>
            <a:lvl9pPr marL="3657371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93" y="2505076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1" indent="0">
              <a:buNone/>
              <a:defRPr sz="2000" b="1"/>
            </a:lvl2pPr>
            <a:lvl3pPr marL="914342" indent="0">
              <a:buNone/>
              <a:defRPr sz="1801" b="1"/>
            </a:lvl3pPr>
            <a:lvl4pPr marL="1371514" indent="0">
              <a:buNone/>
              <a:defRPr sz="1600" b="1"/>
            </a:lvl4pPr>
            <a:lvl5pPr marL="1828686" indent="0">
              <a:buNone/>
              <a:defRPr sz="1600" b="1"/>
            </a:lvl5pPr>
            <a:lvl6pPr marL="2285858" indent="0">
              <a:buNone/>
              <a:defRPr sz="1600" b="1"/>
            </a:lvl6pPr>
            <a:lvl7pPr marL="2743029" indent="0">
              <a:buNone/>
              <a:defRPr sz="1600" b="1"/>
            </a:lvl7pPr>
            <a:lvl8pPr marL="3200200" indent="0">
              <a:buNone/>
              <a:defRPr sz="1600" b="1"/>
            </a:lvl8pPr>
            <a:lvl9pPr marL="3657371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7336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3548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7004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90" y="987432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1" indent="0">
              <a:buNone/>
              <a:defRPr sz="1401"/>
            </a:lvl2pPr>
            <a:lvl3pPr marL="914342" indent="0">
              <a:buNone/>
              <a:defRPr sz="1200"/>
            </a:lvl3pPr>
            <a:lvl4pPr marL="1371514" indent="0">
              <a:buNone/>
              <a:defRPr sz="1001"/>
            </a:lvl4pPr>
            <a:lvl5pPr marL="1828686" indent="0">
              <a:buNone/>
              <a:defRPr sz="1001"/>
            </a:lvl5pPr>
            <a:lvl6pPr marL="2285858" indent="0">
              <a:buNone/>
              <a:defRPr sz="1001"/>
            </a:lvl6pPr>
            <a:lvl7pPr marL="2743029" indent="0">
              <a:buNone/>
              <a:defRPr sz="1001"/>
            </a:lvl7pPr>
            <a:lvl8pPr marL="3200200" indent="0">
              <a:buNone/>
              <a:defRPr sz="1001"/>
            </a:lvl8pPr>
            <a:lvl9pPr marL="3657371" indent="0">
              <a:buNone/>
              <a:defRPr sz="100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8869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90" y="987432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1" indent="0">
              <a:buNone/>
              <a:defRPr sz="2800"/>
            </a:lvl2pPr>
            <a:lvl3pPr marL="914342" indent="0">
              <a:buNone/>
              <a:defRPr sz="2400"/>
            </a:lvl3pPr>
            <a:lvl4pPr marL="1371514" indent="0">
              <a:buNone/>
              <a:defRPr sz="2000"/>
            </a:lvl4pPr>
            <a:lvl5pPr marL="1828686" indent="0">
              <a:buNone/>
              <a:defRPr sz="2000"/>
            </a:lvl5pPr>
            <a:lvl6pPr marL="2285858" indent="0">
              <a:buNone/>
              <a:defRPr sz="2000"/>
            </a:lvl6pPr>
            <a:lvl7pPr marL="2743029" indent="0">
              <a:buNone/>
              <a:defRPr sz="2000"/>
            </a:lvl7pPr>
            <a:lvl8pPr marL="3200200" indent="0">
              <a:buNone/>
              <a:defRPr sz="2000"/>
            </a:lvl8pPr>
            <a:lvl9pPr marL="3657371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1" indent="0">
              <a:buNone/>
              <a:defRPr sz="1401"/>
            </a:lvl2pPr>
            <a:lvl3pPr marL="914342" indent="0">
              <a:buNone/>
              <a:defRPr sz="1200"/>
            </a:lvl3pPr>
            <a:lvl4pPr marL="1371514" indent="0">
              <a:buNone/>
              <a:defRPr sz="1001"/>
            </a:lvl4pPr>
            <a:lvl5pPr marL="1828686" indent="0">
              <a:buNone/>
              <a:defRPr sz="1001"/>
            </a:lvl5pPr>
            <a:lvl6pPr marL="2285858" indent="0">
              <a:buNone/>
              <a:defRPr sz="1001"/>
            </a:lvl6pPr>
            <a:lvl7pPr marL="2743029" indent="0">
              <a:buNone/>
              <a:defRPr sz="1001"/>
            </a:lvl7pPr>
            <a:lvl8pPr marL="3200200" indent="0">
              <a:buNone/>
              <a:defRPr sz="1001"/>
            </a:lvl8pPr>
            <a:lvl9pPr marL="3657371" indent="0">
              <a:buNone/>
              <a:defRPr sz="100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2905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7678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60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zt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kst — symbol zastępczy 29">
            <a:extLst>
              <a:ext uri="{FF2B5EF4-FFF2-40B4-BE49-F238E27FC236}">
                <a16:creationId xmlns:a16="http://schemas.microsoft.com/office/drawing/2014/main" id="{7E09C742-5D77-43A5-A33A-73D138825C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0302" y="4192002"/>
            <a:ext cx="2299103" cy="693081"/>
          </a:xfrm>
        </p:spPr>
        <p:txBody>
          <a:bodyPr lIns="0" rIns="0" rtlCol="0" anchor="b"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Times New Roman" panose="02020603050405020304" pitchFamily="18" charset="0"/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</a:t>
            </a:r>
          </a:p>
        </p:txBody>
      </p:sp>
      <p:sp>
        <p:nvSpPr>
          <p:cNvPr id="35" name="Tekst — symbol zastępczy 29">
            <a:extLst>
              <a:ext uri="{FF2B5EF4-FFF2-40B4-BE49-F238E27FC236}">
                <a16:creationId xmlns:a16="http://schemas.microsoft.com/office/drawing/2014/main" id="{878C8350-ACA7-4A8E-B350-5311BA0646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9303" y="4192002"/>
            <a:ext cx="2299103" cy="693081"/>
          </a:xfrm>
        </p:spPr>
        <p:txBody>
          <a:bodyPr lIns="0" rIns="0" rtlCol="0" anchor="b"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Times New Roman" panose="02020603050405020304" pitchFamily="18" charset="0"/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</a:t>
            </a:r>
          </a:p>
        </p:txBody>
      </p:sp>
      <p:sp>
        <p:nvSpPr>
          <p:cNvPr id="36" name="Tekst — symbol zastępczy 29">
            <a:extLst>
              <a:ext uri="{FF2B5EF4-FFF2-40B4-BE49-F238E27FC236}">
                <a16:creationId xmlns:a16="http://schemas.microsoft.com/office/drawing/2014/main" id="{F2A8EB81-781B-48A6-AEC3-3C6467F831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6302" y="4192002"/>
            <a:ext cx="2299103" cy="693081"/>
          </a:xfrm>
        </p:spPr>
        <p:txBody>
          <a:bodyPr lIns="0" rIns="0" rtlCol="0" anchor="b"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Times New Roman" panose="02020603050405020304" pitchFamily="18" charset="0"/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</a:t>
            </a:r>
          </a:p>
        </p:txBody>
      </p:sp>
      <p:sp>
        <p:nvSpPr>
          <p:cNvPr id="37" name="Tekst — symbol zastępczy 29">
            <a:extLst>
              <a:ext uri="{FF2B5EF4-FFF2-40B4-BE49-F238E27FC236}">
                <a16:creationId xmlns:a16="http://schemas.microsoft.com/office/drawing/2014/main" id="{A9EE98B1-8D2A-449C-96EF-F184DF6107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56637" y="4192002"/>
            <a:ext cx="2306767" cy="693081"/>
          </a:xfrm>
        </p:spPr>
        <p:txBody>
          <a:bodyPr lIns="0" rIns="0" rtlCol="0" anchor="b"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Times New Roman" panose="02020603050405020304" pitchFamily="18" charset="0"/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</a:t>
            </a:r>
          </a:p>
        </p:txBody>
      </p:sp>
      <p:sp>
        <p:nvSpPr>
          <p:cNvPr id="48" name="Obraz — symbol zastępczy 47">
            <a:extLst>
              <a:ext uri="{FF2B5EF4-FFF2-40B4-BE49-F238E27FC236}">
                <a16:creationId xmlns:a16="http://schemas.microsoft.com/office/drawing/2014/main" id="{8484A25E-AE23-40DD-A3BE-DA02A03AEA9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0297" y="2211773"/>
            <a:ext cx="1871211" cy="187121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9" name="Obraz — symbol zastępczy 47">
            <a:extLst>
              <a:ext uri="{FF2B5EF4-FFF2-40B4-BE49-F238E27FC236}">
                <a16:creationId xmlns:a16="http://schemas.microsoft.com/office/drawing/2014/main" id="{A29E5169-BCAD-4547-9CE2-A20078F01E1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68297" y="2211773"/>
            <a:ext cx="1871211" cy="187121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0" name="Obraz — symbol zastępczy 47">
            <a:extLst>
              <a:ext uri="{FF2B5EF4-FFF2-40B4-BE49-F238E27FC236}">
                <a16:creationId xmlns:a16="http://schemas.microsoft.com/office/drawing/2014/main" id="{A101710F-0F09-47D0-834B-8D89EDB95FF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16297" y="2211773"/>
            <a:ext cx="1871211" cy="187121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1" name="Obraz — symbol zastępczy 47">
            <a:extLst>
              <a:ext uri="{FF2B5EF4-FFF2-40B4-BE49-F238E27FC236}">
                <a16:creationId xmlns:a16="http://schemas.microsoft.com/office/drawing/2014/main" id="{5FAFAEF7-2532-42BC-9CA3-D109538AC87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667309" y="2211773"/>
            <a:ext cx="1871211" cy="187121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5" name="Tekst — symbol zastępczy 29">
            <a:extLst>
              <a:ext uri="{FF2B5EF4-FFF2-40B4-BE49-F238E27FC236}">
                <a16:creationId xmlns:a16="http://schemas.microsoft.com/office/drawing/2014/main" id="{C0B3A230-8B78-438B-8350-7C8430DEEFF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20302" y="4939990"/>
            <a:ext cx="2299103" cy="419100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6" name="Tekst — symbol zastępczy 29">
            <a:extLst>
              <a:ext uri="{FF2B5EF4-FFF2-40B4-BE49-F238E27FC236}">
                <a16:creationId xmlns:a16="http://schemas.microsoft.com/office/drawing/2014/main" id="{ED6E9576-E633-4CDE-B44E-7E810BB8B41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68885" y="4939990"/>
            <a:ext cx="2299103" cy="419100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7" name="Tekst — symbol zastępczy 29">
            <a:extLst>
              <a:ext uri="{FF2B5EF4-FFF2-40B4-BE49-F238E27FC236}">
                <a16:creationId xmlns:a16="http://schemas.microsoft.com/office/drawing/2014/main" id="{839F3D9E-A504-4099-B225-3C7C0823F18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16302" y="4939990"/>
            <a:ext cx="2299103" cy="419100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8" name="Tekst — symbol zastępczy 29">
            <a:extLst>
              <a:ext uri="{FF2B5EF4-FFF2-40B4-BE49-F238E27FC236}">
                <a16:creationId xmlns:a16="http://schemas.microsoft.com/office/drawing/2014/main" id="{0ACDF000-4FBF-40D1-A089-C38F77F4187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56637" y="4939990"/>
            <a:ext cx="2306767" cy="419100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F3C5B4E-B37A-42FE-AD0A-48A006152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2981070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bg1">
                <a:lumMod val="50000"/>
              </a:schemeClr>
            </a:gs>
            <a:gs pos="0">
              <a:srgbClr val="D8DCD4"/>
            </a:gs>
            <a:gs pos="0">
              <a:schemeClr val="accent6">
                <a:alpha val="45000"/>
                <a:lumMod val="43000"/>
                <a:lumOff val="57000"/>
              </a:schemeClr>
            </a:gs>
            <a:gs pos="51000">
              <a:schemeClr val="bg1"/>
            </a:gs>
            <a:gs pos="78000">
              <a:schemeClr val="bg1">
                <a:lumMod val="65000"/>
              </a:schemeClr>
            </a:gs>
            <a:gs pos="0">
              <a:schemeClr val="accent6">
                <a:alpha val="84000"/>
                <a:lumMod val="0"/>
                <a:lumOff val="100000"/>
              </a:schemeClr>
            </a:gs>
            <a:gs pos="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49AD5-92AC-42BB-B2C6-767866AE2B67}" type="datetimeFigureOut">
              <a:rPr lang="pl-PL" smtClean="0"/>
              <a:t>10.09.2021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3" y="63563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1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1CC2C-C8A0-4C21-9693-1B4E9C7CD4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508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xStyles>
    <p:titleStyle>
      <a:lvl1pPr algn="l" defTabSz="91434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2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8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2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8" indent="-228586" algn="l" defTabSz="9143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8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6.JPG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6.JPG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2820718" y="1119840"/>
            <a:ext cx="8556171" cy="3787153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1" rIns="91440" bIns="4572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l-PL" sz="36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pl-PL" sz="36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pl-PL" sz="36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hab. Alfons Senger</a:t>
            </a:r>
          </a:p>
          <a:p>
            <a:pPr algn="ctr">
              <a:lnSpc>
                <a:spcPct val="150000"/>
              </a:lnSpc>
            </a:pPr>
            <a:endParaRPr lang="pl-PL" sz="2600" b="1" noProof="1" smtClean="0">
              <a:ln w="3175" cmpd="sng">
                <a:solidFill>
                  <a:sysClr val="windowText" lastClr="0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l-PL" sz="36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WSPOMNIENIE W TRZYDZIESTĄ ROCZNICĘ ŚMIERCI</a:t>
            </a:r>
          </a:p>
          <a:p>
            <a:pPr algn="ctr">
              <a:lnSpc>
                <a:spcPct val="150000"/>
              </a:lnSpc>
            </a:pPr>
            <a:endParaRPr lang="pl-PL" sz="3600" b="1" noProof="1" smtClean="0">
              <a:ln w="3175" cmpd="sng">
                <a:solidFill>
                  <a:sysClr val="windowText" lastClr="0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ymbol zastępczy zawartości 165">
            <a:extLst>
              <a:ext uri="{FF2B5EF4-FFF2-40B4-BE49-F238E27FC236}">
                <a16:creationId xmlns:a16="http://schemas.microsoft.com/office/drawing/2014/main" id="{0A8D9270-402F-4D15-95D8-7BEB2EA88D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36" y="262369"/>
            <a:ext cx="2646016" cy="3734204"/>
          </a:xfrm>
          <a:prstGeom prst="rect">
            <a:avLst/>
          </a:prstGeom>
          <a:effectLst>
            <a:glow>
              <a:schemeClr val="accent1">
                <a:alpha val="95000"/>
              </a:schemeClr>
            </a:glow>
            <a:outerShdw blurRad="152400" dist="50800" dir="12960000" algn="ctr" rotWithShape="0">
              <a:srgbClr val="000000">
                <a:alpha val="68000"/>
              </a:srgbClr>
            </a:outerShdw>
            <a:softEdge rad="482600"/>
          </a:effectLst>
        </p:spPr>
      </p:pic>
      <p:sp>
        <p:nvSpPr>
          <p:cNvPr id="9" name="Symbol zastępczy obrazu 1"/>
          <p:cNvSpPr txBox="1">
            <a:spLocks/>
          </p:cNvSpPr>
          <p:nvPr/>
        </p:nvSpPr>
        <p:spPr>
          <a:xfrm>
            <a:off x="256236" y="3755414"/>
            <a:ext cx="2646016" cy="1619019"/>
          </a:xfrm>
          <a:prstGeom prst="rect">
            <a:avLst/>
          </a:prstGeom>
        </p:spPr>
        <p:txBody>
          <a:bodyPr/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1915 -  1991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533110" y="4822516"/>
            <a:ext cx="22518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accent1"/>
              </a:buClr>
              <a:buSzPct val="80000"/>
              <a:defRPr/>
            </a:pPr>
            <a:r>
              <a:rPr lang="pl-PL" sz="10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Leszek Romanowski</a:t>
            </a:r>
          </a:p>
          <a:p>
            <a:pPr lvl="0">
              <a:buClr>
                <a:schemeClr val="accent1"/>
              </a:buClr>
              <a:buSzPct val="80000"/>
              <a:defRPr/>
            </a:pPr>
            <a:r>
              <a:rPr lang="pl-PL" sz="10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Piotr Nowakowski</a:t>
            </a:r>
            <a:endParaRPr lang="en-US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defTabSz="914320">
              <a:buClr>
                <a:schemeClr val="accent1"/>
              </a:buClr>
              <a:buSzPct val="80000"/>
              <a:defRPr/>
            </a:pPr>
            <a:r>
              <a:rPr lang="pl-PL" sz="10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Katedra i Klinika Traumatologii, Ortopedii i Chirurgii </a:t>
            </a: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Ręki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ytuł 2">
            <a:extLst>
              <a:ext uri="{FF2B5EF4-FFF2-40B4-BE49-F238E27FC236}">
                <a16:creationId xmlns:a16="http://schemas.microsoft.com/office/drawing/2014/main" id="{4B9589F4-4202-4FE9-800E-19D5A4CA10C4}"/>
              </a:ext>
            </a:extLst>
          </p:cNvPr>
          <p:cNvSpPr txBox="1">
            <a:spLocks/>
          </p:cNvSpPr>
          <p:nvPr/>
        </p:nvSpPr>
        <p:spPr>
          <a:xfrm>
            <a:off x="1666415" y="160763"/>
            <a:ext cx="10864779" cy="1604865"/>
          </a:xfrm>
          <a:prstGeom prst="rect">
            <a:avLst/>
          </a:prstGeom>
          <a:noFill/>
          <a:ln>
            <a:noFill/>
          </a:ln>
          <a:effectLst>
            <a:glow rad="444500">
              <a:schemeClr val="accent6">
                <a:lumMod val="60000"/>
                <a:lumOff val="40000"/>
                <a:alpha val="16000"/>
              </a:schemeClr>
            </a:glow>
          </a:effectLst>
          <a:scene3d>
            <a:camera prst="orthographicFront"/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1" rIns="91440" bIns="45721" rtlCol="0" anchor="t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l-PL" sz="1800" spc="0" noProof="1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KLINIKA TRUMATOLOGII, ORTOPEDII I CHIRURGII RĘKI </a:t>
            </a:r>
            <a:r>
              <a:rPr lang="pl-PL" sz="1800" spc="0" noProof="1" smtClean="0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UNIWERSYTETU </a:t>
            </a:r>
            <a:r>
              <a:rPr lang="pl-PL" sz="1800" spc="0" noProof="1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MEDYCZNEGO </a:t>
            </a:r>
            <a:r>
              <a:rPr lang="pl-PL" sz="1800" spc="0" noProof="1" smtClean="0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/>
            </a:r>
            <a:br>
              <a:rPr lang="pl-PL" sz="1800" spc="0" noProof="1" smtClean="0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</a:br>
            <a:r>
              <a:rPr lang="pl-PL" sz="1800" spc="0" noProof="1" smtClean="0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IM</a:t>
            </a:r>
            <a:r>
              <a:rPr lang="pl-PL" sz="1800" spc="0" noProof="1">
                <a:ln w="0"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. KAROLA MARCINKOWSKIGO W POZNANIU</a:t>
            </a:r>
          </a:p>
          <a:p>
            <a:pPr algn="ctr"/>
            <a:r>
              <a:rPr lang="pl-PL" sz="2800" noProof="1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Baskerville Old Face" panose="02020602080505020303" pitchFamily="18" charset="0"/>
              </a:rPr>
              <a:t> </a:t>
            </a:r>
          </a:p>
        </p:txBody>
      </p:sp>
      <p:pic>
        <p:nvPicPr>
          <p:cNvPr id="13" name="Picture 4" descr="logo nowe.gif">
            <a:extLst>
              <a:ext uri="{FF2B5EF4-FFF2-40B4-BE49-F238E27FC236}">
                <a16:creationId xmlns:a16="http://schemas.microsoft.com/office/drawing/2014/main" id="{E3B9165B-5604-4B42-B7D1-D2A95B28E1E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509891" y="697798"/>
            <a:ext cx="1136835" cy="1203391"/>
          </a:xfrm>
          <a:prstGeom prst="rect">
            <a:avLst/>
          </a:prstGeom>
        </p:spPr>
      </p:pic>
      <p:pic>
        <p:nvPicPr>
          <p:cNvPr id="8" name="Dvorak, Antonin - Dvorak Serenade In E, Op. 22, B 52 - Modera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7" y="5374433"/>
            <a:ext cx="1456103" cy="1456103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1518331" y="5732936"/>
            <a:ext cx="39437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Ortopedyczno-Rehabilitacyjny Szpital Kliniczny im. W. </a:t>
            </a:r>
            <a:r>
              <a:rPr lang="pl-PL" sz="1000" b="1" dirty="0" err="1" smtClean="0">
                <a:latin typeface="Book Antiqua" panose="02040602050305030304" pitchFamily="18" charset="0"/>
                <a:cs typeface="Times New Roman" panose="02020603050405020304" pitchFamily="18" charset="0"/>
              </a:rPr>
              <a:t>Degi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lvl="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UM w Poznaniu</a:t>
            </a:r>
            <a:endParaRPr lang="en-US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defTabSz="91432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ul. 28 Czerwca 1956 r. 135/147 (tel.) 61 8 31 03 31,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defTabSz="91432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orsk@orsk.ump.edu.pl</a:t>
            </a:r>
            <a:r>
              <a:rPr lang="pl-PL" sz="10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www.orsk.pl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955792" y="5691386"/>
            <a:ext cx="6096000" cy="7494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Uniwersytet Medyczny im. Karola Marcinkowskiego</a:t>
            </a:r>
            <a:b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w Poznaniu</a:t>
            </a:r>
          </a:p>
          <a:p>
            <a:pPr algn="r">
              <a:lnSpc>
                <a:spcPct val="60000"/>
              </a:lnSpc>
              <a:spcBef>
                <a:spcPct val="50000"/>
              </a:spcBef>
            </a:pPr>
            <a:r>
              <a:rPr 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Collegium </a:t>
            </a:r>
            <a:r>
              <a:rPr lang="pl-PL" sz="1000" b="1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Maius</a:t>
            </a:r>
            <a:r>
              <a:rPr 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, Fredry 10, 61-701 Poznań</a:t>
            </a:r>
          </a:p>
          <a:p>
            <a:pPr algn="r">
              <a:lnSpc>
                <a:spcPct val="60000"/>
              </a:lnSpc>
              <a:spcBef>
                <a:spcPct val="50000"/>
              </a:spcBef>
            </a:pPr>
            <a: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tel. 61 854 60 00</a:t>
            </a:r>
            <a:endParaRPr lang="pl-PL" altLang="pl-PL" sz="1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234" y="5508930"/>
            <a:ext cx="1243873" cy="124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58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000">
        <p15:prstTrans prst="pageCurlDouble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3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847" y="0"/>
            <a:ext cx="11834446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-1"/>
            <a:ext cx="12192000" cy="1115569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NOTA BIOGRAFICZNA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15542" y="695402"/>
            <a:ext cx="11417120" cy="5282715"/>
          </a:xfrm>
          <a:prstGeom prst="rect">
            <a:avLst/>
          </a:prstGeom>
        </p:spPr>
        <p:txBody>
          <a:bodyPr>
            <a:normAutofit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Alfons Edmund </a:t>
            </a:r>
            <a:r>
              <a:rPr lang="pl-PL" sz="2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urodził się 3 października 1915 r. w Środzie Wielkopolskiej z ojca Stanisława i matki Stanisławy z domu Napierała. W swojej ankiecie osobowej Alfons </a:t>
            </a:r>
            <a:r>
              <a:rPr lang="pl-PL" sz="2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pisał, 			     że ojciec był maszynistą </a:t>
            </a:r>
            <a: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kolejowym, </a:t>
            </a: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matka </a:t>
            </a:r>
            <a: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„posiada </a:t>
            </a:r>
            <a: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domek </a:t>
            </a: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ogródkiem”. Ukończył </a:t>
            </a:r>
            <a:b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  Gimnazjum im. Marii Magdaleny. </a:t>
            </a:r>
            <a:b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</a:t>
            </a:r>
            <a:r>
              <a:rPr lang="pl-PL" sz="21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 </a:t>
            </a: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maturze wstąpił na Wydział Rolniczy </a:t>
            </a:r>
            <a:b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pl-PL" sz="21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Uniwersytetu Poznańskiego</a:t>
            </a:r>
            <a:b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a w 1935 r. </a:t>
            </a:r>
            <a: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Wydział Lekarski.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pl-PL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5672" y="6315730"/>
            <a:ext cx="34371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życiorys Alfonsa </a:t>
            </a:r>
            <a:r>
              <a:rPr lang="pl-PL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Sengera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1946 r.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869" y="1810970"/>
            <a:ext cx="3108793" cy="437347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42" y="1824078"/>
            <a:ext cx="3121739" cy="4360364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8447499" y="6243458"/>
            <a:ext cx="34371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życiorys Alfonsa </a:t>
            </a:r>
            <a:r>
              <a:rPr lang="pl-PL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Sengera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1951 r.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676" y="4613049"/>
            <a:ext cx="4374851" cy="187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72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000">
        <p15:prstTrans prst="pageCurlDouble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847" y="0"/>
            <a:ext cx="11834446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573763" y="-150383"/>
            <a:ext cx="11038614" cy="1035698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NIEŁATWE POCZĄTKI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475363" y="1142675"/>
            <a:ext cx="11417120" cy="5282715"/>
          </a:xfrm>
          <a:prstGeom prst="rect">
            <a:avLst/>
          </a:prstGeom>
        </p:spPr>
        <p:txBody>
          <a:bodyPr>
            <a:normAutofit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Alfons </a:t>
            </a:r>
            <a:r>
              <a:rPr lang="pl-PL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studia </a:t>
            </a:r>
            <a:r>
              <a:rPr lang="pl-P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medyczne 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odbył w latach 1935-1939. </a:t>
            </a:r>
            <a:r>
              <a:rPr lang="pl-P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czasie okupacji 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1940-1941 pracował jako </a:t>
            </a:r>
            <a:r>
              <a:rPr lang="pl-P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malarz 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pokojowy, a </a:t>
            </a:r>
            <a:r>
              <a:rPr lang="pl-P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następnie w 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latach 1941-46 w Szpitalu </a:t>
            </a:r>
            <a:r>
              <a:rPr lang="pl-P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Miejskim przy ulicy Szkolnej 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oddziale rentgenowskim i chirurgicznym.</a:t>
            </a:r>
            <a:r>
              <a:rPr lang="pl-P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Dyplom lekarza uzyskał w 1945 roku.</a:t>
            </a: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472" y="2825650"/>
            <a:ext cx="4918943" cy="3525582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715779" y="6384050"/>
            <a:ext cx="48052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 z okresu okupacji 1940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66" y="2758728"/>
            <a:ext cx="4892973" cy="3625322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7002189" y="6384050"/>
            <a:ext cx="48052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świadectwo pracy ze Szpitala Miejskiego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54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000">
        <p15:prstTrans prst="pageCurlDouble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 txBox="1">
            <a:spLocks/>
          </p:cNvSpPr>
          <p:nvPr/>
        </p:nvSpPr>
        <p:spPr>
          <a:xfrm>
            <a:off x="643811" y="858416"/>
            <a:ext cx="11347071" cy="556822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20000"/>
              </a:lnSpc>
              <a:buNone/>
            </a:pP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Jak pisał w swoich wspomnieniach, działania wojenne w 1945 r. zastały Go w Szpitalu Miejskim 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gdzie pracował jako lekarz asystent w oddziale rentgenowskim W trakcie trwającego </a:t>
            </a:r>
            <a:r>
              <a:rPr lang="pl-PL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oblężenia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   Poznania niósł pomoc lekarską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napływającym rannym i chorym 	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spośród cywilnej ludności polskiej. 								Po oswobodzeniu Poznania pracował 								  jeszcze na oddziale chirurgicznym 				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u prof. Kazimierza Nowakowskiego. </a:t>
            </a:r>
            <a:endParaRPr lang="pl-PL" sz="8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pl-PL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pl-PL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	</a:t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ytuł 1"/>
          <p:cNvSpPr txBox="1">
            <a:spLocks/>
          </p:cNvSpPr>
          <p:nvPr/>
        </p:nvSpPr>
        <p:spPr>
          <a:xfrm>
            <a:off x="573763" y="-150383"/>
            <a:ext cx="11038614" cy="943485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ZAKOŃCZENIE WOJNY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94" y="2271388"/>
            <a:ext cx="4294048" cy="406053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12" y="2212251"/>
            <a:ext cx="3122268" cy="417880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3588005" y="6052505"/>
            <a:ext cx="3398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dpis dyplomu </a:t>
            </a: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lekarza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1945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564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847" y="0"/>
            <a:ext cx="11834446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-201600"/>
            <a:ext cx="12390120" cy="1390261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   </a:t>
            </a:r>
            <a:r>
              <a:rPr lang="pl-PL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POCZĄTKI PRACY W SZPITALU </a:t>
            </a:r>
            <a:endParaRPr lang="pl-PL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684027" y="930303"/>
            <a:ext cx="11417120" cy="5282715"/>
          </a:xfrm>
          <a:prstGeom prst="rect">
            <a:avLst/>
          </a:prstGeom>
        </p:spPr>
        <p:txBody>
          <a:bodyPr>
            <a:normAutofit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               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koniec 1946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Alfons </a:t>
            </a:r>
            <a:r>
              <a:rPr lang="pl-PL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rozpoczął 						współpracę z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Wiktorem </a:t>
            </a:r>
            <a:r>
              <a:rPr lang="pl-PL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Degą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przyjmując się 					 do pracy w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Klinice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Ortopedycznej w Poznaniu.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298190" y="5997574"/>
            <a:ext cx="33871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7" y="274320"/>
            <a:ext cx="4828577" cy="5830976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81" y="2937518"/>
            <a:ext cx="4436306" cy="3167778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293827" y="6210339"/>
            <a:ext cx="47502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podanie o pracę na stanowisko asystenta 1951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6367528" y="6180011"/>
            <a:ext cx="47502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sobowa </a:t>
            </a: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arta ewidencyjna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61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000">
        <p15:prstTrans prst="pageCurlDouble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847" y="0"/>
            <a:ext cx="11834446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127450"/>
            <a:ext cx="12192000" cy="1390261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PIERWSZE AWANSE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82512" y="822581"/>
            <a:ext cx="11417120" cy="528271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1946 roku uzyskał asystenturę przy Katedrze Ortopedii w Poznaniu kierowanej przez prof. </a:t>
            </a:r>
            <a:r>
              <a:rPr lang="pl-PL" sz="8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Degę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Klinice Ortopedycznej był od 1946 do 1952 roku starszym asystentem, następnie adiunktem. 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1950 roku uzyskał tytuł doktora medycyny na podstawie pracy pt. </a:t>
            </a:r>
            <a:r>
              <a:rPr lang="pl-PL" sz="8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„Krytyczna ocena sposobów określania antetorsji kości udowej w związku z zagadnieniem zwichnięcia biodra”. </a:t>
            </a:r>
            <a:br>
              <a:rPr lang="pl-PL" sz="8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1953 r. uzyskał 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stopień specjalizacji 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zakresie 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ortopedii z </a:t>
            </a:r>
            <a:r>
              <a:rPr lang="pl-PL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chirurgią 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urazową.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1954 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 Alfons </a:t>
            </a:r>
            <a:r>
              <a:rPr lang="pl-PL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został mianowany 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zastępcą kierownika Kliniki Ortopedycznej. 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1955 roku uzyskał tytuł docenta na podstawie</a:t>
            </a:r>
            <a:b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pracy pt</a:t>
            </a:r>
            <a:r>
              <a:rPr lang="pl-PL" sz="8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„Antetorsja w dysplastycznym biodrze </a:t>
            </a:r>
            <a:br>
              <a:rPr lang="pl-PL" sz="8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jej pomiar tomograficzny”. </a:t>
            </a:r>
          </a:p>
          <a:p>
            <a:pPr marL="0" indent="0">
              <a:lnSpc>
                <a:spcPct val="170000"/>
              </a:lnSpc>
              <a:buNone/>
            </a:pPr>
            <a:endParaRPr lang="pl-PL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pl-PL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	</a:t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298190" y="5997574"/>
            <a:ext cx="33871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01" y="2889698"/>
            <a:ext cx="6138171" cy="3639312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-379804" y="6223681"/>
            <a:ext cx="73715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zaświadczenie o specjalizacji 1953 r.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16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000">
        <p15:prstTrans prst="pageCurlDouble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-1"/>
            <a:ext cx="12192000" cy="1390261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DEKADA W GDAŃSKU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56" y="2901401"/>
            <a:ext cx="3766489" cy="3161071"/>
          </a:xfrm>
          <a:prstGeom prst="rect">
            <a:avLst/>
          </a:prstGeom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5779008" y="1700784"/>
            <a:ext cx="6113972" cy="5054579"/>
          </a:xfrm>
          <a:prstGeom prst="rect">
            <a:avLst/>
          </a:prstGeom>
        </p:spPr>
        <p:txBody>
          <a:bodyPr>
            <a:normAutofit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020" y="1071351"/>
            <a:ext cx="118929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latach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1957-1967 pracował na stanowisku kierownika Katedry i Kliniki Ortopedii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Gdańsku. W latach 1962-1966 pełnił funkcję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prodziekana </a:t>
            </a:r>
            <a:b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Wydziału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Lekarskiego Akademii Medycznej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Gdańsku.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   W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1965 r. </a:t>
            </a: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otrzymał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tytuł </a:t>
            </a:r>
            <a:endParaRPr lang="pl-PL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l-PL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  profesora nadzwyczajnego.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22656" y="6181569"/>
            <a:ext cx="12241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 powołania przez Ministra Zdrowia do pracy </a:t>
            </a:r>
            <a:b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 Akademii Medycznej w Gdańsku 1957 r.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511" y="1700784"/>
            <a:ext cx="3643469" cy="4938421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4812377" y="6150791"/>
            <a:ext cx="34371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Ocena zawodowa prof. </a:t>
            </a:r>
            <a:r>
              <a:rPr lang="pl-PL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Sengera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z Akademii Medycznej w Gdańsku 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773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id="{0A8B3BCB-8374-4334-9EEF-4C042DCF9E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305051"/>
            <a:ext cx="91281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6" name="Tekst — symbol zastępczy 45">
            <a:extLst>
              <a:ext uri="{FF2B5EF4-FFF2-40B4-BE49-F238E27FC236}">
                <a16:creationId xmlns:a16="http://schemas.microsoft.com/office/drawing/2014/main" id="{58005EEC-768C-4051-BE6F-517100FFD2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8" name="Tekst — symbol zastępczy 47">
            <a:extLst>
              <a:ext uri="{FF2B5EF4-FFF2-40B4-BE49-F238E27FC236}">
                <a16:creationId xmlns:a16="http://schemas.microsoft.com/office/drawing/2014/main" id="{FF4AC07F-587E-4FF6-868C-BF8A38548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6637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524349"/>
          </a:xfr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algn="ctr"/>
            <a:r>
              <a:rPr lang="pl-PL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1966</a:t>
            </a:r>
            <a:r>
              <a:rPr lang="pl-PL" noProof="1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noProof="1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r>
              <a:rPr lang="pl-PL" sz="40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UTWORZENIE SEKCJI CHIRURGII </a:t>
            </a:r>
            <a:r>
              <a:rPr lang="pl-PL" sz="4000" b="1" noProof="1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RĘKI </a:t>
            </a:r>
          </a:p>
        </p:txBody>
      </p:sp>
      <p:sp>
        <p:nvSpPr>
          <p:cNvPr id="12" name="Symbol zastępczy obrazu 1"/>
          <p:cNvSpPr>
            <a:spLocks noGrp="1"/>
          </p:cNvSpPr>
          <p:nvPr>
            <p:ph type="body" sz="quarter" idx="15"/>
          </p:nvPr>
        </p:nvSpPr>
        <p:spPr>
          <a:xfrm>
            <a:off x="4327012" y="4727053"/>
            <a:ext cx="7513574" cy="1619019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pl-PL" sz="1800" dirty="0" smtClean="0">
                <a:solidFill>
                  <a:schemeClr val="tx1"/>
                </a:solidFill>
              </a:rPr>
              <a:t>Pierwsze </a:t>
            </a:r>
            <a:r>
              <a:rPr lang="pl-PL" sz="1800" dirty="0">
                <a:solidFill>
                  <a:schemeClr val="tx1"/>
                </a:solidFill>
              </a:rPr>
              <a:t>zebranie organizacyjne Sekcji Chirurgii Ręki </a:t>
            </a:r>
            <a:r>
              <a:rPr lang="pl-PL" sz="1800" dirty="0" err="1">
                <a:solidFill>
                  <a:schemeClr val="tx1"/>
                </a:solidFill>
              </a:rPr>
              <a:t>PTOiTr</a:t>
            </a:r>
            <a:r>
              <a:rPr lang="pl-PL" sz="1800" dirty="0">
                <a:solidFill>
                  <a:schemeClr val="tx1"/>
                </a:solidFill>
              </a:rPr>
              <a:t>. odbyło się </a:t>
            </a:r>
            <a:r>
              <a:rPr lang="pl-PL" sz="1800" dirty="0" smtClean="0">
                <a:solidFill>
                  <a:schemeClr val="tx1"/>
                </a:solidFill>
              </a:rPr>
              <a:t/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12 </a:t>
            </a:r>
            <a:r>
              <a:rPr lang="pl-PL" sz="1800" dirty="0">
                <a:solidFill>
                  <a:schemeClr val="tx1"/>
                </a:solidFill>
              </a:rPr>
              <a:t>listopada 1966 r. w Poznaniu. </a:t>
            </a:r>
            <a:r>
              <a:rPr lang="pl-PL" sz="1800" dirty="0" smtClean="0">
                <a:solidFill>
                  <a:schemeClr val="tx1"/>
                </a:solidFill>
              </a:rPr>
              <a:t>W </a:t>
            </a:r>
            <a:r>
              <a:rPr lang="pl-PL" sz="1800" dirty="0">
                <a:solidFill>
                  <a:schemeClr val="tx1"/>
                </a:solidFill>
              </a:rPr>
              <a:t>głosowaniu jawnym wyłoniono Zarząd </a:t>
            </a:r>
            <a:r>
              <a:rPr lang="pl-PL" sz="1800" dirty="0" smtClean="0">
                <a:solidFill>
                  <a:schemeClr val="tx1"/>
                </a:solidFill>
              </a:rPr>
              <a:t/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z przewodniczącym doktorem Hieronimem Strzyżewskim. </a:t>
            </a:r>
          </a:p>
          <a:p>
            <a:pPr algn="just">
              <a:lnSpc>
                <a:spcPct val="200000"/>
              </a:lnSpc>
            </a:pPr>
            <a:r>
              <a:rPr lang="pl-PL" sz="1800" dirty="0" smtClean="0">
                <a:solidFill>
                  <a:schemeClr val="tx1"/>
                </a:solidFill>
              </a:rPr>
              <a:t>Na zdjęciu w dolnym rzędzie, czwarty od lewej  prof. Alfons </a:t>
            </a:r>
            <a:r>
              <a:rPr lang="pl-PL" sz="1800" dirty="0" err="1" smtClean="0">
                <a:solidFill>
                  <a:schemeClr val="tx1"/>
                </a:solidFill>
              </a:rPr>
              <a:t>Senger</a:t>
            </a:r>
            <a:r>
              <a:rPr lang="pl-PL" sz="1800" dirty="0" smtClean="0">
                <a:solidFill>
                  <a:schemeClr val="tx1"/>
                </a:solidFill>
              </a:rPr>
              <a:t>.</a:t>
            </a:r>
            <a:endParaRPr lang="pl-PL" sz="1800" dirty="0">
              <a:solidFill>
                <a:schemeClr val="tx1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217" y="1485222"/>
            <a:ext cx="4021307" cy="261667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68" y="1814406"/>
            <a:ext cx="3982715" cy="44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3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pageCurlDoubl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847" y="0"/>
            <a:ext cx="11834446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-1"/>
            <a:ext cx="12192000" cy="1390261"/>
          </a:xfrm>
          <a:prstGeom prst="rect">
            <a:avLst/>
          </a:prstGeom>
        </p:spPr>
        <p:txBody>
          <a:bodyPr/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82512" y="822581"/>
            <a:ext cx="11417120" cy="528271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endParaRPr lang="pl-PL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pl-PL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	</a:t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298190" y="5997574"/>
            <a:ext cx="33871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2"/>
            <a:ext cx="12192000" cy="1828798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77500" lnSpcReduction="20000"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l-PL" sz="42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1967</a:t>
            </a:r>
            <a:r>
              <a:rPr lang="pl-PL" sz="40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40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r>
              <a:rPr lang="pl-PL" sz="33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ALFONS SENGER</a:t>
            </a:r>
          </a:p>
          <a:p>
            <a:pPr algn="ctr">
              <a:lnSpc>
                <a:spcPct val="150000"/>
              </a:lnSpc>
            </a:pPr>
            <a:r>
              <a:rPr lang="pl-PL" sz="33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DYREKTOREM PAŃSTWOWEGO SZPITALA KLINICZNEGO NR 4</a:t>
            </a:r>
            <a:endParaRPr lang="pl-PL" sz="3300" b="1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22" y="1828800"/>
            <a:ext cx="4727920" cy="3803947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530171" y="5189660"/>
            <a:ext cx="5056571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pl-PL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akt powołania prof. Alfonsa </a:t>
            </a:r>
            <a:r>
              <a:rPr lang="pl-PL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Sengera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 stanowisko           Dyrektora Państwowego Szpitala Klinicznego </a:t>
            </a:r>
          </a:p>
          <a:p>
            <a:pPr algn="ctr">
              <a:lnSpc>
                <a:spcPct val="150000"/>
              </a:lnSpc>
            </a:pP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Akademii Medycznej w Poznaniu 1967 rok.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32" y="1809721"/>
            <a:ext cx="4618394" cy="3842104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6609187" y="5593867"/>
            <a:ext cx="6012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lewej: Prof. </a:t>
            </a:r>
            <a:r>
              <a:rPr lang="pl-PL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Prof. </a:t>
            </a:r>
            <a:r>
              <a:rPr lang="pl-PL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Dega</a:t>
            </a:r>
            <a:r>
              <a:rPr lang="pl-PL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Prof. Strzyżewski</a:t>
            </a: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05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000">
        <p15:prstTrans prst="pageCurlDouble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kst — symbol zastępczy 62">
            <a:extLst>
              <a:ext uri="{FF2B5EF4-FFF2-40B4-BE49-F238E27FC236}">
                <a16:creationId xmlns:a16="http://schemas.microsoft.com/office/drawing/2014/main" id="{A543A1C8-D587-4EAA-AFB6-E6D4161D88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561" y="4081998"/>
            <a:ext cx="11676185" cy="2464838"/>
          </a:xfrm>
        </p:spPr>
        <p:txBody>
          <a:bodyPr vert="horz" lIns="0" tIns="45720" rIns="0" bIns="45720" rtlCol="0" anchor="t">
            <a:noAutofit/>
          </a:bodyPr>
          <a:lstStyle/>
          <a:p>
            <a:pPr algn="just">
              <a:lnSpc>
                <a:spcPct val="150000"/>
              </a:lnSpc>
            </a:pPr>
            <a:endParaRPr lang="pl-PL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Wśród zaproszonych gości 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prof. Alfons </a:t>
            </a:r>
            <a:r>
              <a:rPr lang="pl-PL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Senger</a:t>
            </a:r>
            <a:r>
              <a:rPr lang="pl-PL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pl-PL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Dyrektor Instytutu Ortopedii i Rehabilitacji Akademii Medycznej w Poznaniu.</a:t>
            </a: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pl-PL" noProof="1">
              <a:cs typeface="Times New Roman" panose="02020603050405020304" pitchFamily="18" charset="0"/>
            </a:endParaRPr>
          </a:p>
          <a:p>
            <a:pPr algn="just" rtl="0"/>
            <a:endParaRPr lang="pl-PL" noProof="1">
              <a:cs typeface="Times New Roman" panose="02020603050405020304" pitchFamily="18" charset="0"/>
            </a:endParaRPr>
          </a:p>
          <a:p>
            <a:pPr algn="just" rtl="0"/>
            <a:r>
              <a:rPr lang="pl-PL" noProof="1">
                <a:cs typeface="Times New Roman" panose="02020603050405020304" pitchFamily="18" charset="0"/>
              </a:rPr>
              <a:t>			</a:t>
            </a:r>
            <a:endParaRPr lang="pl-PL" noProof="1"/>
          </a:p>
          <a:p>
            <a:pPr algn="just" rtl="0">
              <a:lnSpc>
                <a:spcPct val="150000"/>
              </a:lnSpc>
            </a:pPr>
            <a:endParaRPr lang="pl-PL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id="{0A8B3BCB-8374-4334-9EEF-4C042DCF9E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305051"/>
            <a:ext cx="91281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6" name="Tekst — symbol zastępczy 45">
            <a:extLst>
              <a:ext uri="{FF2B5EF4-FFF2-40B4-BE49-F238E27FC236}">
                <a16:creationId xmlns:a16="http://schemas.microsoft.com/office/drawing/2014/main" id="{58005EEC-768C-4051-BE6F-517100FFD2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8" name="Tekst — symbol zastępczy 47">
            <a:extLst>
              <a:ext uri="{FF2B5EF4-FFF2-40B4-BE49-F238E27FC236}">
                <a16:creationId xmlns:a16="http://schemas.microsoft.com/office/drawing/2014/main" id="{FF4AC07F-587E-4FF6-868C-BF8A38548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6637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					</a:t>
            </a: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F795D2E-6A7B-40AD-AF5E-270DEB0191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3" y="1392000"/>
            <a:ext cx="2553328" cy="3292439"/>
          </a:xfrm>
          <a:prstGeom prst="rect">
            <a:avLst/>
          </a:prstGeom>
        </p:spPr>
      </p:pic>
      <p:sp>
        <p:nvSpPr>
          <p:cNvPr id="16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91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1972</a:t>
            </a:r>
          </a:p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VIII SYMPOZJUM SEKCJI CHIRURGII RĘKI W POZNANIU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732" y="1356278"/>
            <a:ext cx="6316906" cy="447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64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pageCurlDoubl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id="{0A8B3BCB-8374-4334-9EEF-4C042DCF9E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305051"/>
            <a:ext cx="91281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6" name="Tekst — symbol zastępczy 45">
            <a:extLst>
              <a:ext uri="{FF2B5EF4-FFF2-40B4-BE49-F238E27FC236}">
                <a16:creationId xmlns:a16="http://schemas.microsoft.com/office/drawing/2014/main" id="{58005EEC-768C-4051-BE6F-517100FFD2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8" name="Tekst — symbol zastępczy 47">
            <a:extLst>
              <a:ext uri="{FF2B5EF4-FFF2-40B4-BE49-F238E27FC236}">
                <a16:creationId xmlns:a16="http://schemas.microsoft.com/office/drawing/2014/main" id="{FF4AC07F-587E-4FF6-868C-BF8A38548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6637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					</a:t>
            </a: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91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1975</a:t>
            </a:r>
          </a:p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OTWARCIE</a:t>
            </a:r>
            <a:r>
              <a:rPr lang="pl-PL" sz="3200" b="1" noProof="1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MIKROCHIRURGII 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18" y="1295138"/>
            <a:ext cx="3195009" cy="232042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304D1EF-6600-4BC8-9F4F-5E862981FA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91" y="3957701"/>
            <a:ext cx="3752038" cy="266333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85" y="1346030"/>
            <a:ext cx="3232120" cy="2354433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24" y="1328808"/>
            <a:ext cx="3305290" cy="2338415"/>
          </a:xfrm>
          <a:prstGeom prst="rect">
            <a:avLst/>
          </a:prstGeom>
        </p:spPr>
      </p:pic>
      <p:sp>
        <p:nvSpPr>
          <p:cNvPr id="13" name="Tekst — symbol zastępczy 62">
            <a:extLst>
              <a:ext uri="{FF2B5EF4-FFF2-40B4-BE49-F238E27FC236}">
                <a16:creationId xmlns:a16="http://schemas.microsoft.com/office/drawing/2014/main" id="{A543A1C8-D587-4EAA-AFB6-E6D4161D88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67554" y="3780693"/>
            <a:ext cx="7746023" cy="2901462"/>
          </a:xfrm>
        </p:spPr>
        <p:txBody>
          <a:bodyPr vert="horz" lIns="0" tIns="45720" rIns="0" bIns="4572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18 października 1975 roku, w obecności prof. Romana Górala, </a:t>
            </a:r>
            <a:b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Rektora Akademii Medycznej w Poznaniu oraz </a:t>
            </a:r>
            <a:b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prof. Alfonsa </a:t>
            </a:r>
            <a:r>
              <a:rPr lang="pl-PL" sz="22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Sengera</a:t>
            </a:r>
            <a: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Dyrektora Instytutu Ortopedii </a:t>
            </a:r>
            <a:b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 Rehabilitacji AM w Poznaniu odbyło się uroczyste </a:t>
            </a:r>
            <a:b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otwarcie laboratorium mikrochirurgii doświadczalnej. </a:t>
            </a:r>
            <a:endParaRPr lang="pl-PL" sz="2200" noProof="1">
              <a:cs typeface="Times New Roman" panose="02020603050405020304" pitchFamily="18" charset="0"/>
            </a:endParaRPr>
          </a:p>
          <a:p>
            <a:pPr algn="just" rtl="0"/>
            <a:endParaRPr lang="pl-PL" noProof="1">
              <a:cs typeface="Times New Roman" panose="02020603050405020304" pitchFamily="18" charset="0"/>
            </a:endParaRPr>
          </a:p>
          <a:p>
            <a:pPr algn="just" rtl="0"/>
            <a:r>
              <a:rPr lang="pl-PL" noProof="1">
                <a:cs typeface="Times New Roman" panose="02020603050405020304" pitchFamily="18" charset="0"/>
              </a:rPr>
              <a:t>			</a:t>
            </a:r>
            <a:endParaRPr lang="pl-PL" noProof="1"/>
          </a:p>
          <a:p>
            <a:pPr algn="just" rtl="0">
              <a:lnSpc>
                <a:spcPct val="150000"/>
              </a:lnSpc>
            </a:pPr>
            <a:endParaRPr lang="pl-PL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344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pageCurlDoubl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id="{0A8B3BCB-8374-4334-9EEF-4C042DCF9E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305051"/>
            <a:ext cx="91281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6" name="Tekst — symbol zastępczy 45">
            <a:extLst>
              <a:ext uri="{FF2B5EF4-FFF2-40B4-BE49-F238E27FC236}">
                <a16:creationId xmlns:a16="http://schemas.microsoft.com/office/drawing/2014/main" id="{58005EEC-768C-4051-BE6F-517100FFD2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8" name="Tekst — symbol zastępczy 47">
            <a:extLst>
              <a:ext uri="{FF2B5EF4-FFF2-40B4-BE49-F238E27FC236}">
                <a16:creationId xmlns:a16="http://schemas.microsoft.com/office/drawing/2014/main" id="{FF4AC07F-587E-4FF6-868C-BF8A38548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6637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					</a:t>
            </a: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933575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4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5200" b="1" i="0" u="none" strike="noStrike" kern="1200" cap="none" spc="0" normalizeH="0" baseline="0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1976</a:t>
            </a:r>
          </a:p>
          <a:p>
            <a:pPr marL="0" marR="0" lvl="0" indent="0" algn="ctr" defTabSz="91434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900" b="1" i="0" u="none" strike="noStrike" kern="1200" cap="none" spc="0" normalizeH="0" baseline="0" noProof="1" smtClean="0">
              <a:ln w="3175" cmpd="sng">
                <a:solidFill>
                  <a:sysClr val="windowText" lastClr="00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34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800" b="1" i="0" u="none" strike="noStrike" kern="1200" cap="none" spc="0" normalizeH="0" baseline="0" noProof="1" smtClean="0">
                <a:ln w="3175" cmpd="sng"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XIII SYMPOZJUM CHIRURGII RĘKI W POZNANIU</a:t>
            </a:r>
          </a:p>
          <a:p>
            <a:pPr marL="0" marR="0" lvl="0" indent="0" algn="ctr" defTabSz="91434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200" b="1" i="0" u="none" strike="noStrike" kern="1200" cap="none" spc="0" normalizeH="0" baseline="0" noProof="1" smtClean="0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34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pl-PL" sz="2400" b="0" i="0" u="none" strike="noStrike" kern="1200" cap="none" spc="0" normalizeH="0" baseline="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kumimoji="0" lang="pl-PL" sz="2400" b="0" i="0" u="none" strike="noStrike" kern="1200" cap="none" spc="0" normalizeH="0" baseline="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6" y="1117354"/>
            <a:ext cx="2648299" cy="318214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52" y="3275985"/>
            <a:ext cx="2662316" cy="3510006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785" y="1145539"/>
            <a:ext cx="5335016" cy="449627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3" y="4365895"/>
            <a:ext cx="4356380" cy="2457079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665" y="1133160"/>
            <a:ext cx="3312336" cy="195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60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pageCurlDoubl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id="{0A8B3BCB-8374-4334-9EEF-4C042DCF9E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305051"/>
            <a:ext cx="91281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6" name="Tekst — symbol zastępczy 45">
            <a:extLst>
              <a:ext uri="{FF2B5EF4-FFF2-40B4-BE49-F238E27FC236}">
                <a16:creationId xmlns:a16="http://schemas.microsoft.com/office/drawing/2014/main" id="{58005EEC-768C-4051-BE6F-517100FFD2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8" name="Tekst — symbol zastępczy 47">
            <a:extLst>
              <a:ext uri="{FF2B5EF4-FFF2-40B4-BE49-F238E27FC236}">
                <a16:creationId xmlns:a16="http://schemas.microsoft.com/office/drawing/2014/main" id="{FF4AC07F-587E-4FF6-868C-BF8A38548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6637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					</a:t>
            </a: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91265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300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1978</a:t>
            </a:r>
          </a:p>
          <a:p>
            <a:pPr algn="ctr">
              <a:lnSpc>
                <a:spcPct val="150000"/>
              </a:lnSpc>
            </a:pPr>
            <a:r>
              <a:rPr lang="pl-PL" sz="35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INAUGURACYJNE ZEBRANIE TOWARZYSTWA MIKROCHIRURGICZNEGO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75" y="1813590"/>
            <a:ext cx="4207547" cy="282408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462" y="1813590"/>
            <a:ext cx="4142933" cy="2919671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325315" y="4644468"/>
            <a:ext cx="3377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>
              <a:lnSpc>
                <a:spcPct val="150000"/>
              </a:lnSpc>
              <a:spcAft>
                <a:spcPts val="800"/>
              </a:spcAft>
            </a:pPr>
            <a: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zdjęciach:</a:t>
            </a:r>
            <a:b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prof. Hieronim Strzyżewski, </a:t>
            </a:r>
            <a:b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prof. Alfons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oraz prof. </a:t>
            </a:r>
            <a:r>
              <a:rPr lang="pl-PL" sz="1600" b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Krystyna </a:t>
            </a:r>
            <a:r>
              <a:rPr lang="pl-PL" sz="1600" b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Pecold</a:t>
            </a:r>
            <a:r>
              <a:rPr lang="pl-PL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567238" y="5031252"/>
            <a:ext cx="7561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>
              <a:lnSpc>
                <a:spcPct val="150000"/>
              </a:lnSpc>
              <a:spcAft>
                <a:spcPts val="8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Prof. Alfons </a:t>
            </a:r>
            <a:r>
              <a:rPr lang="pl-PL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był życzliwy wszelkim inicjatywom podejmowanym przez Klinikę Chirurgii Ręki. </a:t>
            </a:r>
            <a:endParaRPr lang="pl-PL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400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pageCurlDoubl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430" y="1171470"/>
            <a:ext cx="3810874" cy="5004838"/>
          </a:xfrm>
          <a:prstGeom prst="rect">
            <a:avLst/>
          </a:prstGeom>
        </p:spPr>
      </p:pic>
      <p:sp>
        <p:nvSpPr>
          <p:cNvPr id="18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441171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1981</a:t>
            </a:r>
          </a:p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ROZMOWA KWALIFIKACYJNA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65992" y="6262174"/>
            <a:ext cx="116755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>
              <a:lnSpc>
                <a:spcPct val="150000"/>
              </a:lnSpc>
              <a:spcAft>
                <a:spcPts val="800"/>
              </a:spcAft>
            </a:pPr>
            <a:r>
              <a:rPr lang="pl-PL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          </a:t>
            </a:r>
            <a:r>
              <a:rPr lang="pl-PL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Fragmenty rozmowy Zbigniewy Nowodworskiej z prof. Leszkiem Romanowskim „Na zdrowie” 2014 r</a:t>
            </a:r>
            <a:r>
              <a:rPr lang="pl-PL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rozmowa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39" y="1153150"/>
            <a:ext cx="3841865" cy="502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86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43" y="1318268"/>
            <a:ext cx="3779712" cy="5005350"/>
          </a:xfrm>
          <a:prstGeom prst="rect">
            <a:avLst/>
          </a:prstGeom>
        </p:spPr>
      </p:pic>
      <p:sp>
        <p:nvSpPr>
          <p:cNvPr id="18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91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1981</a:t>
            </a:r>
          </a:p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ROZMOWA KWALIFIKACYJNA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4" name="rozmowa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24" y="1314238"/>
            <a:ext cx="3841865" cy="500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85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91265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l-PL" sz="35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PROFESOR ALFONS SENGER PRYWATNIE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Tekst — symbol zastępczy 62">
            <a:extLst>
              <a:ext uri="{FF2B5EF4-FFF2-40B4-BE49-F238E27FC236}">
                <a16:creationId xmlns:a16="http://schemas.microsoft.com/office/drawing/2014/main" id="{A543A1C8-D587-4EAA-AFB6-E6D4161D8894}"/>
              </a:ext>
            </a:extLst>
          </p:cNvPr>
          <p:cNvSpPr txBox="1">
            <a:spLocks/>
          </p:cNvSpPr>
          <p:nvPr/>
        </p:nvSpPr>
        <p:spPr>
          <a:xfrm>
            <a:off x="661416" y="1257896"/>
            <a:ext cx="11530584" cy="5052411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pl-PL" sz="2400" b="1" noProof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2400" b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2200" b="1" noProof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2200" b="1" noProof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Profesor Alfons Senger 24 stycznia 1950 r. pojął za żonę </a:t>
            </a:r>
            <a:b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Alicję Senger z domu Chrapkowską ur. 23 lutego 1924 roku.</a:t>
            </a:r>
            <a:b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Państwo Sengerowie po wojnie mieszkali przy ul. Maszynowej </a:t>
            </a:r>
            <a:b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w Poznaniu. Mieli troje dzieci: Małgorzatę ur. 1950 r., </a:t>
            </a:r>
            <a:b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Jacka ur. 1952 r. oraz Krystynę ur. 1957 roku. </a:t>
            </a:r>
          </a:p>
          <a:p>
            <a:pPr marL="0" indent="0" algn="just">
              <a:buNone/>
            </a:pPr>
            <a:r>
              <a:rPr lang="pl-PL" noProof="1" smtClean="0">
                <a:cs typeface="Times New Roman" panose="02020603050405020304" pitchFamily="18" charset="0"/>
              </a:rPr>
              <a:t>			</a:t>
            </a:r>
            <a:endParaRPr lang="pl-PL" noProof="1" smtClean="0"/>
          </a:p>
          <a:p>
            <a:pPr algn="just">
              <a:lnSpc>
                <a:spcPct val="150000"/>
              </a:lnSpc>
            </a:pPr>
            <a:endParaRPr lang="pl-PL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969" y="1156990"/>
            <a:ext cx="3401216" cy="495145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8193025" y="6079474"/>
            <a:ext cx="3688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>
              <a:lnSpc>
                <a:spcPct val="150000"/>
              </a:lnSpc>
              <a:spcAft>
                <a:spcPts val="800"/>
              </a:spcAft>
            </a:pPr>
            <a:r>
              <a:rPr lang="pl-PL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Kartka z wczasów - Łagów 1951 r.</a:t>
            </a:r>
            <a:endParaRPr lang="pl-PL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677" y="1156990"/>
            <a:ext cx="2103120" cy="256603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728" y="1156990"/>
            <a:ext cx="2072640" cy="2627111"/>
          </a:xfrm>
          <a:prstGeom prst="rect">
            <a:avLst/>
          </a:prstGeom>
        </p:spPr>
      </p:pic>
      <p:pic>
        <p:nvPicPr>
          <p:cNvPr id="8" name="Dvorak, Antonin - Dvorak Serenade In E, Op. 22, B 52 - Modera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25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kst — symbol zastępczy 62">
            <a:extLst>
              <a:ext uri="{FF2B5EF4-FFF2-40B4-BE49-F238E27FC236}">
                <a16:creationId xmlns:a16="http://schemas.microsoft.com/office/drawing/2014/main" id="{A543A1C8-D587-4EAA-AFB6-E6D4161D88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5385973"/>
            <a:ext cx="12192000" cy="812603"/>
          </a:xfrm>
        </p:spPr>
        <p:txBody>
          <a:bodyPr vert="horz" lIns="0" tIns="45720" rIns="0" bIns="45720" rtlCol="0" anchor="t">
            <a:noAutofit/>
          </a:bodyPr>
          <a:lstStyle/>
          <a:p>
            <a:pPr algn="just" rtl="0"/>
            <a:endParaRPr lang="pl-PL" noProof="1" smtClean="0">
              <a:cs typeface="Times New Roman" panose="02020603050405020304" pitchFamily="18" charset="0"/>
            </a:endParaRPr>
          </a:p>
          <a:p>
            <a:pPr algn="just" rtl="0"/>
            <a:endParaRPr lang="pl-PL" noProof="1">
              <a:cs typeface="Times New Roman" panose="02020603050405020304" pitchFamily="18" charset="0"/>
            </a:endParaRPr>
          </a:p>
          <a:p>
            <a:pPr algn="just" rtl="0"/>
            <a:r>
              <a:rPr lang="pl-PL" noProof="1">
                <a:cs typeface="Times New Roman" panose="02020603050405020304" pitchFamily="18" charset="0"/>
              </a:rPr>
              <a:t>			</a:t>
            </a:r>
            <a:endParaRPr lang="pl-PL" noProof="1"/>
          </a:p>
          <a:p>
            <a:pPr algn="just" rtl="0">
              <a:lnSpc>
                <a:spcPct val="150000"/>
              </a:lnSpc>
            </a:pPr>
            <a:endParaRPr lang="pl-PL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id="{0A8B3BCB-8374-4334-9EEF-4C042DCF9E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305051"/>
            <a:ext cx="91281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6" name="Tekst — symbol zastępczy 45">
            <a:extLst>
              <a:ext uri="{FF2B5EF4-FFF2-40B4-BE49-F238E27FC236}">
                <a16:creationId xmlns:a16="http://schemas.microsoft.com/office/drawing/2014/main" id="{58005EEC-768C-4051-BE6F-517100FFD2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8" name="Tekst — symbol zastępczy 47">
            <a:extLst>
              <a:ext uri="{FF2B5EF4-FFF2-40B4-BE49-F238E27FC236}">
                <a16:creationId xmlns:a16="http://schemas.microsoft.com/office/drawing/2014/main" id="{FF4AC07F-587E-4FF6-868C-BF8A38548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6637" y="2305051"/>
            <a:ext cx="995363" cy="968375"/>
          </a:xfrm>
        </p:spPr>
        <p:txBody>
          <a:bodyPr rtlCol="0">
            <a:noAutofit/>
          </a:bodyPr>
          <a:lstStyle/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algn="r">
              <a:lnSpc>
                <a:spcPct val="70000"/>
              </a:lnSpc>
              <a:spcBef>
                <a:spcPts val="0"/>
              </a:spcBef>
            </a:pPr>
            <a:endParaRPr lang="pl-PL" sz="3600" noProof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					</a:t>
            </a:r>
            <a:endParaRPr lang="pl-PL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-316989"/>
            <a:ext cx="12192000" cy="1800000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WIELKA SZÓSTKA DEGI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34" y="1001155"/>
            <a:ext cx="1754881" cy="231341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23" y="987804"/>
            <a:ext cx="1544589" cy="2331468"/>
          </a:xfrm>
          <a:prstGeom prst="rect">
            <a:avLst/>
          </a:prstGeom>
        </p:spPr>
      </p:pic>
      <p:sp>
        <p:nvSpPr>
          <p:cNvPr id="17" name="Prostokąt 16"/>
          <p:cNvSpPr/>
          <p:nvPr/>
        </p:nvSpPr>
        <p:spPr>
          <a:xfrm>
            <a:off x="6172309" y="3338829"/>
            <a:ext cx="2030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Witold Jeske 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1630487" y="3327883"/>
            <a:ext cx="3437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Alfons </a:t>
            </a:r>
            <a:r>
              <a:rPr lang="pl-PL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354" y="1015653"/>
            <a:ext cx="1563270" cy="2294475"/>
          </a:xfrm>
          <a:prstGeom prst="rect">
            <a:avLst/>
          </a:prstGeom>
        </p:spPr>
      </p:pic>
      <p:sp>
        <p:nvSpPr>
          <p:cNvPr id="19" name="Prostokąt 18"/>
          <p:cNvSpPr/>
          <p:nvPr/>
        </p:nvSpPr>
        <p:spPr>
          <a:xfrm>
            <a:off x="7969582" y="3312493"/>
            <a:ext cx="21258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Edmund Bartkowiak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43" y="1036492"/>
            <a:ext cx="1523858" cy="2278020"/>
          </a:xfrm>
          <a:prstGeom prst="rect">
            <a:avLst/>
          </a:prstGeom>
        </p:spPr>
      </p:pic>
      <p:sp>
        <p:nvSpPr>
          <p:cNvPr id="21" name="Prostokąt 20"/>
          <p:cNvSpPr/>
          <p:nvPr/>
        </p:nvSpPr>
        <p:spPr>
          <a:xfrm>
            <a:off x="-93095" y="3308539"/>
            <a:ext cx="3437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Władysław Barcikowski 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93" y="1043255"/>
            <a:ext cx="1603689" cy="2271257"/>
          </a:xfrm>
          <a:prstGeom prst="rect">
            <a:avLst/>
          </a:prstGeom>
        </p:spPr>
      </p:pic>
      <p:sp>
        <p:nvSpPr>
          <p:cNvPr id="23" name="Prostokąt 22"/>
          <p:cNvSpPr/>
          <p:nvPr/>
        </p:nvSpPr>
        <p:spPr>
          <a:xfrm>
            <a:off x="3924138" y="3308539"/>
            <a:ext cx="2020824" cy="315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Stanisław Piątkowski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39" y="1031706"/>
            <a:ext cx="1578421" cy="2268439"/>
          </a:xfrm>
          <a:prstGeom prst="rect">
            <a:avLst/>
          </a:prstGeom>
        </p:spPr>
      </p:pic>
      <p:sp>
        <p:nvSpPr>
          <p:cNvPr id="25" name="Prostokąt 24"/>
          <p:cNvSpPr/>
          <p:nvPr/>
        </p:nvSpPr>
        <p:spPr>
          <a:xfrm>
            <a:off x="9435849" y="3298554"/>
            <a:ext cx="2552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pl-P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Lech Wierusz</a:t>
            </a:r>
            <a:endParaRPr lang="pl-PL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287224" y="3998683"/>
            <a:ext cx="115044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Profesor </a:t>
            </a:r>
            <a:r>
              <a:rPr lang="pl-PL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wraz z pięcioma kolegami należał </a:t>
            </a:r>
            <a:b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pierwszej „Wielkiej Szóstki” asystentów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profesora </a:t>
            </a:r>
            <a:r>
              <a:rPr lang="pl-PL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Degi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współorganizatorów Kliniki Ortopedycznej w Poznaniu. </a:t>
            </a:r>
            <a:endParaRPr lang="pl-P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72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pageCurlDoubl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46305"/>
            <a:ext cx="12192000" cy="1690691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PROF. SENGER – DOROBEK NAUKOWY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64592" y="1380745"/>
            <a:ext cx="11658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Profesor </a:t>
            </a:r>
            <a:r>
              <a:rPr lang="pl-PL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Senger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był autorem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ponad 100 publikacji.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Był współautorem,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w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czwartym wydaniu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współredaktorem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podręcznika „Ortopedia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rehabilitacja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 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1954 r.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był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Sekretarzem Redakcji, a od 1976 r. redaktorem naczelnym czasopisma „Chirurgia Narządów Ruchu i Ortopedia Polska”.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1946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roku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został członkiem Polskiego Towarzystwa Ortopedycznego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Traumatologicznego,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pełniąc wiele funkcji w Zarządzie Głównym: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latach 1953-1956 sekretarza, potem członka zarządu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wiceprezesa, </a:t>
            </a:r>
            <a:r>
              <a:rPr lang="pl-PL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 w  latach  1974-1976 </a:t>
            </a:r>
            <a:r>
              <a:rPr lang="pl-PL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prezesa.</a:t>
            </a:r>
            <a:r>
              <a:rPr lang="pl-PL" sz="2600" dirty="0">
                <a:solidFill>
                  <a:srgbClr val="5E5E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848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0" y="1443418"/>
            <a:ext cx="4164039" cy="5211168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7799833" y="5803824"/>
            <a:ext cx="4027037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>
              <a:lnSpc>
                <a:spcPct val="150000"/>
              </a:lnSpc>
              <a:spcAft>
                <a:spcPts val="800"/>
              </a:spcAft>
            </a:pPr>
            <a:r>
              <a:rPr lang="pl-PL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Podziękowania Ministra Zdrowia </a:t>
            </a:r>
            <a:br>
              <a:rPr lang="pl-PL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 wieloletnią pracę 1986 rok.</a:t>
            </a:r>
            <a:endParaRPr lang="pl-PL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ytuł 2">
            <a:extLst>
              <a:ext uri="{FF2B5EF4-FFF2-40B4-BE49-F238E27FC236}">
                <a16:creationId xmlns:a16="http://schemas.microsoft.com/office/drawing/2014/main" id="{4B86219C-01A9-4F0B-9C36-50A0AC50A1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91"/>
          </a:xfrm>
          <a:prstGeom prst="rect">
            <a:avLst/>
          </a:prstGeom>
          <a:noFill/>
          <a:effectLst>
            <a:glow rad="228600">
              <a:schemeClr val="bg2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noProof="1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1986</a:t>
            </a:r>
          </a:p>
          <a:p>
            <a:pPr algn="ctr"/>
            <a:r>
              <a:rPr lang="pl-PL" sz="3200" b="1" noProof="1" smtClean="0">
                <a:ln w="3175" cmpd="sng"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PROF. SENGER PRZECHODZI NA EMERYTURĘ </a:t>
            </a:r>
            <a: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pl-PL" sz="2400" noProof="1" smtClean="0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endParaRPr lang="pl-PL" sz="2400" noProof="1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062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 — symbol zastępczy 62">
            <a:extLst>
              <a:ext uri="{FF2B5EF4-FFF2-40B4-BE49-F238E27FC236}">
                <a16:creationId xmlns:a16="http://schemas.microsoft.com/office/drawing/2014/main" id="{A543A1C8-D587-4EAA-AFB6-E6D4161D8894}"/>
              </a:ext>
            </a:extLst>
          </p:cNvPr>
          <p:cNvSpPr txBox="1">
            <a:spLocks/>
          </p:cNvSpPr>
          <p:nvPr/>
        </p:nvSpPr>
        <p:spPr>
          <a:xfrm>
            <a:off x="3675888" y="880868"/>
            <a:ext cx="8421624" cy="290146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l-PL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Profesor Alfons Senger zmarł 7 września 1991 r. </a:t>
            </a:r>
            <a:br>
              <a:rPr lang="pl-PL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w Poznaniu</a:t>
            </a:r>
            <a:r>
              <a:rPr lang="pl-PL" noProof="1" smtClean="0">
                <a:cs typeface="Times New Roman" panose="02020603050405020304" pitchFamily="18" charset="0"/>
              </a:rPr>
              <a:t>. </a:t>
            </a:r>
            <a:r>
              <a:rPr lang="pl-PL" b="1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Został pochowany na cmentarzu 	komunalnym na Junikowie</a:t>
            </a:r>
            <a:r>
              <a:rPr lang="pl-PL" noProof="1" smtClean="0">
                <a:cs typeface="Times New Roman" panose="02020603050405020304" pitchFamily="18" charset="0"/>
              </a:rPr>
              <a:t>.			</a:t>
            </a:r>
            <a:endParaRPr lang="pl-PL" noProof="1" smtClean="0"/>
          </a:p>
          <a:p>
            <a:pPr algn="just">
              <a:lnSpc>
                <a:spcPct val="150000"/>
              </a:lnSpc>
            </a:pPr>
            <a:endParaRPr lang="pl-PL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5" y="257282"/>
            <a:ext cx="3557016" cy="4621459"/>
          </a:xfrm>
          <a:prstGeom prst="rect">
            <a:avLst/>
          </a:prstGeom>
        </p:spPr>
      </p:pic>
      <p:sp>
        <p:nvSpPr>
          <p:cNvPr id="4" name="Symbol zastępczy obrazu 1"/>
          <p:cNvSpPr txBox="1">
            <a:spLocks/>
          </p:cNvSpPr>
          <p:nvPr/>
        </p:nvSpPr>
        <p:spPr>
          <a:xfrm>
            <a:off x="1292642" y="4811014"/>
            <a:ext cx="2178741" cy="658610"/>
          </a:xfrm>
          <a:prstGeom prst="rect">
            <a:avLst/>
          </a:prstGeom>
        </p:spPr>
        <p:txBody>
          <a:bodyPr/>
          <a:lstStyle>
            <a:lvl1pPr marL="228586" indent="-228586" algn="l" defTabSz="914342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9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0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1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2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4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6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8" indent="-228586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1915 -  1991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1897"/>
            <a:ext cx="1456103" cy="1456103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574326" y="5667772"/>
            <a:ext cx="39437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Ortopedyczno-Rehabilitacyjny Szpital Kliniczny im. W. </a:t>
            </a:r>
            <a:r>
              <a:rPr lang="pl-PL" sz="1000" b="1" dirty="0" err="1" smtClean="0">
                <a:latin typeface="Book Antiqua" panose="02040602050305030304" pitchFamily="18" charset="0"/>
                <a:cs typeface="Times New Roman" panose="02020603050405020304" pitchFamily="18" charset="0"/>
              </a:rPr>
              <a:t>Degi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lvl="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UM w Poznaniu</a:t>
            </a:r>
            <a:endParaRPr lang="en-US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defTabSz="91432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ul. 28 Czerwca 1956 r. 135/147 (tel.) 61 8 31 03 31,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defTabSz="914320">
              <a:buClr>
                <a:schemeClr val="accent1"/>
              </a:buClr>
              <a:buSzPct val="80000"/>
              <a:defRPr/>
            </a:pP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orsk@orsk.ump.edu.pl</a:t>
            </a:r>
            <a:r>
              <a:rPr lang="pl-PL" sz="10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pl-PL" sz="10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www.orsk.pl</a:t>
            </a:r>
            <a:endParaRPr lang="pl-PL" sz="1000" b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992706" y="5667772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Uniwersytet Medyczny im. Karola Marcinkowskiego</a:t>
            </a:r>
            <a:b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w Poznaniu</a:t>
            </a:r>
          </a:p>
          <a:p>
            <a:pPr algn="r">
              <a:spcBef>
                <a:spcPct val="50000"/>
              </a:spcBef>
            </a:pPr>
            <a:r>
              <a:rPr 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Collegium </a:t>
            </a:r>
            <a:r>
              <a:rPr lang="pl-PL" sz="1000" b="1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Maius</a:t>
            </a:r>
            <a:r>
              <a:rPr 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, Fredry 10, 61-701 Poznań</a:t>
            </a:r>
          </a:p>
          <a:p>
            <a:pPr algn="r">
              <a:spcBef>
                <a:spcPct val="50000"/>
              </a:spcBef>
            </a:pPr>
            <a:r>
              <a:rPr lang="pl-PL" altLang="pl-PL" sz="1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tel. 61 854 60 00</a:t>
            </a:r>
            <a:endParaRPr lang="pl-PL" altLang="pl-PL" sz="1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234" y="5508930"/>
            <a:ext cx="1243873" cy="124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24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Damaszek</Template>
  <TotalTime>2838</TotalTime>
  <Words>1315</Words>
  <Application>Microsoft Office PowerPoint</Application>
  <PresentationFormat>Panoramiczny</PresentationFormat>
  <Paragraphs>148</Paragraphs>
  <Slides>20</Slides>
  <Notes>10</Notes>
  <HiddenSlides>0</HiddenSlides>
  <MMClips>4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Arial</vt:lpstr>
      <vt:lpstr>Avenir Next LT Pro</vt:lpstr>
      <vt:lpstr>Baskerville Old Face</vt:lpstr>
      <vt:lpstr>Book Antiqua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1966 UTWORZENIE SEKCJI CHIRURGII RĘKI </vt:lpstr>
      <vt:lpstr>Prezentacja programu PowerPoint</vt:lpstr>
      <vt:lpstr>     </vt:lpstr>
      <vt:lpstr>     </vt:lpstr>
      <vt:lpstr>     </vt:lpstr>
      <vt:lpstr>     </vt:lpstr>
      <vt:lpstr>Prezentacja programu PowerPoint</vt:lpstr>
      <vt:lpstr>Prezentacja programu PowerPoint</vt:lpstr>
      <vt:lpstr>Prezentacja programu PowerPoint</vt:lpstr>
      <vt:lpstr>     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Nowakowski</dc:creator>
  <cp:lastModifiedBy>Magdalena Bąk</cp:lastModifiedBy>
  <cp:revision>472</cp:revision>
  <dcterms:created xsi:type="dcterms:W3CDTF">2021-07-14T08:56:23Z</dcterms:created>
  <dcterms:modified xsi:type="dcterms:W3CDTF">2021-09-10T05:09:08Z</dcterms:modified>
</cp:coreProperties>
</file>